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58" r:id="rId3"/>
    <p:sldId id="260" r:id="rId4"/>
    <p:sldId id="313" r:id="rId5"/>
    <p:sldId id="309" r:id="rId6"/>
    <p:sldId id="315" r:id="rId7"/>
    <p:sldId id="310" r:id="rId8"/>
    <p:sldId id="314" r:id="rId9"/>
    <p:sldId id="311"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A0C7"/>
    <a:srgbClr val="FFFFFF"/>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84630" autoAdjust="0"/>
  </p:normalViewPr>
  <p:slideViewPr>
    <p:cSldViewPr snapToGrid="0">
      <p:cViewPr varScale="1">
        <p:scale>
          <a:sx n="103" d="100"/>
          <a:sy n="103" d="100"/>
        </p:scale>
        <p:origin x="7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10/11/2022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Introduce the theory of challenge and support.</a:t>
            </a:r>
          </a:p>
        </p:txBody>
      </p:sp>
      <p:sp>
        <p:nvSpPr>
          <p:cNvPr id="4" name="Slide Number Placeholder 3"/>
          <p:cNvSpPr>
            <a:spLocks noGrp="1"/>
          </p:cNvSpPr>
          <p:nvPr>
            <p:ph type="sldNum" sz="quarter" idx="5"/>
          </p:nvPr>
        </p:nvSpPr>
        <p:spPr/>
        <p:txBody>
          <a:bodyPr/>
          <a:lstStyle/>
          <a:p>
            <a:fld id="{360DA4FC-8034-455C-8828-F7EF1CD142C7}" type="slidenum">
              <a:rPr lang="en-US" smtClean="0"/>
              <a:t>2</a:t>
            </a:fld>
            <a:endParaRPr lang="en-US"/>
          </a:p>
        </p:txBody>
      </p:sp>
    </p:spTree>
    <p:extLst>
      <p:ext uri="{BB962C8B-B14F-4D97-AF65-F5344CB8AC3E}">
        <p14:creationId xmlns:p14="http://schemas.microsoft.com/office/powerpoint/2010/main" val="1001351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Facilitator notes: Encourage students to use the Wheel of Emotions.</a:t>
            </a:r>
          </a:p>
        </p:txBody>
      </p:sp>
      <p:sp>
        <p:nvSpPr>
          <p:cNvPr id="4" name="Slide Number Placeholder 3"/>
          <p:cNvSpPr>
            <a:spLocks noGrp="1"/>
          </p:cNvSpPr>
          <p:nvPr>
            <p:ph type="sldNum" sz="quarter" idx="10"/>
          </p:nvPr>
        </p:nvSpPr>
        <p:spPr/>
        <p:txBody>
          <a:bodyPr/>
          <a:lstStyle/>
          <a:p>
            <a:fld id="{360DA4FC-8034-455C-8828-F7EF1CD142C7}" type="slidenum">
              <a:rPr lang="en-US" smtClean="0"/>
              <a:t>3</a:t>
            </a:fld>
            <a:endParaRPr lang="en-US"/>
          </a:p>
        </p:txBody>
      </p:sp>
    </p:spTree>
    <p:extLst>
      <p:ext uri="{BB962C8B-B14F-4D97-AF65-F5344CB8AC3E}">
        <p14:creationId xmlns:p14="http://schemas.microsoft.com/office/powerpoint/2010/main" val="421224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360DA4FC-8034-455C-8828-F7EF1CD142C7}" type="slidenum">
              <a:rPr lang="en-US" smtClean="0"/>
              <a:t>10</a:t>
            </a:fld>
            <a:endParaRPr lang="en-US"/>
          </a:p>
        </p:txBody>
      </p:sp>
    </p:spTree>
    <p:extLst>
      <p:ext uri="{BB962C8B-B14F-4D97-AF65-F5344CB8AC3E}">
        <p14:creationId xmlns:p14="http://schemas.microsoft.com/office/powerpoint/2010/main" val="3976376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10/11/2022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2" y="2275626"/>
            <a:ext cx="9329195" cy="1153374"/>
          </a:xfrm>
          <a:prstGeom prst="rect">
            <a:avLst/>
          </a:prstGeom>
          <a:noFill/>
          <a:ln w="9525">
            <a:noFill/>
            <a:miter lim="800000"/>
            <a:headEnd/>
            <a:tailEnd/>
          </a:ln>
        </p:spPr>
        <p:txBody>
          <a:bodyPr rot="0" vert="horz" wrap="square" lIns="91440" tIns="45720" rIns="91440" bIns="45720" anchor="t" anchorCtr="0">
            <a:noAutofit/>
          </a:bodyPr>
          <a:lstStyle/>
          <a:p>
            <a:r>
              <a:rPr lang="en-US" sz="2800" b="1" dirty="0">
                <a:solidFill>
                  <a:schemeClr val="bg1"/>
                </a:solidFill>
                <a:latin typeface="Acumin Pro" panose="020B0504020202020204" pitchFamily="34" charset="77"/>
              </a:rPr>
              <a:t>Going Beyond the Comfort Zone</a:t>
            </a:r>
            <a:endParaRPr lang="en-US" sz="2800" b="1"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456918" cy="925830"/>
            <a:chOff x="-1" y="0"/>
            <a:chExt cx="12457626"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823940" y="147565"/>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endParaRPr lang="en-US" sz="28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3" name="TextBox 2">
            <a:extLst>
              <a:ext uri="{FF2B5EF4-FFF2-40B4-BE49-F238E27FC236}">
                <a16:creationId xmlns:a16="http://schemas.microsoft.com/office/drawing/2014/main" id="{FD47274D-CD10-3359-1F9F-9B7302FAD103}"/>
              </a:ext>
            </a:extLst>
          </p:cNvPr>
          <p:cNvSpPr txBox="1"/>
          <p:nvPr/>
        </p:nvSpPr>
        <p:spPr>
          <a:xfrm>
            <a:off x="425917" y="1251390"/>
            <a:ext cx="9603273" cy="4893647"/>
          </a:xfrm>
          <a:prstGeom prst="rect">
            <a:avLst/>
          </a:prstGeom>
          <a:noFill/>
        </p:spPr>
        <p:txBody>
          <a:bodyPr wrap="square">
            <a:spAutoFit/>
          </a:bodyPr>
          <a:lstStyle/>
          <a:p>
            <a:pPr marL="342900" marR="0" lvl="0" indent="-342900">
              <a:spcBef>
                <a:spcPts val="80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Why did you choose your particular image?</a:t>
            </a:r>
            <a:br>
              <a:rPr lang="en-US" sz="2400" dirty="0">
                <a:effectLst/>
                <a:latin typeface="Acumin Pro" panose="020B0504020202020204" pitchFamily="34" charset="0"/>
                <a:ea typeface="Calibri" panose="020F0502020204030204" pitchFamily="34" charset="0"/>
                <a:cs typeface="Times New Roman" panose="02020603050405020304" pitchFamily="18" charset="0"/>
              </a:rPr>
            </a:br>
            <a:endParaRPr lang="en-US" sz="24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Why might different images be chosen for different contexts?</a:t>
            </a:r>
            <a:br>
              <a:rPr lang="en-US" sz="2400" dirty="0">
                <a:effectLst/>
                <a:latin typeface="Acumin Pro" panose="020B0504020202020204" pitchFamily="34" charset="0"/>
                <a:ea typeface="Calibri" panose="020F0502020204030204" pitchFamily="34" charset="0"/>
                <a:cs typeface="Times New Roman" panose="02020603050405020304" pitchFamily="18" charset="0"/>
              </a:rPr>
            </a:br>
            <a:endParaRPr lang="en-US" sz="24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When you find yourself in a new and challenging environment, what will you do to coach yourself out of your comfort zone?</a:t>
            </a:r>
            <a:br>
              <a:rPr lang="en-US" sz="2400" dirty="0">
                <a:effectLst/>
                <a:latin typeface="Acumin Pro" panose="020B0504020202020204" pitchFamily="34" charset="0"/>
                <a:ea typeface="Calibri" panose="020F0502020204030204" pitchFamily="34" charset="0"/>
                <a:cs typeface="Times New Roman" panose="02020603050405020304" pitchFamily="18" charset="0"/>
              </a:rPr>
            </a:br>
            <a:endParaRPr lang="en-US" sz="24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For those of you who resonate with the panic zone, when you find yourself there, what might you do to coach yourself into the learning zone? What might you need in those situations?</a:t>
            </a:r>
            <a:br>
              <a:rPr lang="en-US" sz="2400" dirty="0">
                <a:effectLst/>
                <a:latin typeface="Acumin Pro" panose="020B0504020202020204" pitchFamily="34" charset="0"/>
                <a:ea typeface="Calibri" panose="020F0502020204030204" pitchFamily="34" charset="0"/>
                <a:cs typeface="Times New Roman" panose="02020603050405020304" pitchFamily="18" charset="0"/>
              </a:rPr>
            </a:br>
            <a:endParaRPr lang="en-US" sz="2400" dirty="0">
              <a:effectLst/>
              <a:latin typeface="Acumin Pro" panose="020B0504020202020204" pitchFamily="34"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What will help you remember to reference this image and quote when you find yourself in the comfort and panic zones?</a:t>
            </a:r>
          </a:p>
        </p:txBody>
      </p:sp>
      <p:sp>
        <p:nvSpPr>
          <p:cNvPr id="9" name="Text Box 2">
            <a:extLst>
              <a:ext uri="{FF2B5EF4-FFF2-40B4-BE49-F238E27FC236}">
                <a16:creationId xmlns:a16="http://schemas.microsoft.com/office/drawing/2014/main" id="{A68B25BB-D762-E770-FC6B-59C867F154A1}"/>
              </a:ext>
            </a:extLst>
          </p:cNvPr>
          <p:cNvSpPr txBox="1">
            <a:spLocks noChangeArrowheads="1"/>
          </p:cNvSpPr>
          <p:nvPr/>
        </p:nvSpPr>
        <p:spPr bwMode="auto">
          <a:xfrm>
            <a:off x="3900668" y="167951"/>
            <a:ext cx="8286364" cy="53557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Debrief</a:t>
            </a:r>
            <a:endParaRPr lang="en-US" sz="20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74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5615" y="1295498"/>
            <a:ext cx="10506814" cy="923330"/>
          </a:xfrm>
          <a:prstGeom prst="rect">
            <a:avLst/>
          </a:prstGeom>
          <a:noFill/>
        </p:spPr>
        <p:txBody>
          <a:bodyPr wrap="square" rtlCol="0">
            <a:spAutoFit/>
          </a:bodyPr>
          <a:lstStyle/>
          <a:p>
            <a:endParaRPr lang="en-US" sz="2000" b="1"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5920" y="220489"/>
              <a:ext cx="8286835" cy="53581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0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Sanford’s Theory Of Challenge And Support</a:t>
              </a:r>
              <a:endParaRPr lang="en-US" sz="20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1026" name="Picture 2">
            <a:extLst>
              <a:ext uri="{FF2B5EF4-FFF2-40B4-BE49-F238E27FC236}">
                <a16:creationId xmlns:a16="http://schemas.microsoft.com/office/drawing/2014/main" id="{607F10B0-B395-5439-65A9-D2E6A2CF2D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0156" y="2001227"/>
            <a:ext cx="3971687" cy="405667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8731DA1-56C4-929B-1937-9D31452B8124}"/>
              </a:ext>
            </a:extLst>
          </p:cNvPr>
          <p:cNvSpPr txBox="1"/>
          <p:nvPr/>
        </p:nvSpPr>
        <p:spPr>
          <a:xfrm>
            <a:off x="130810" y="5889277"/>
            <a:ext cx="2764193" cy="646331"/>
          </a:xfrm>
          <a:prstGeom prst="rect">
            <a:avLst/>
          </a:prstGeom>
          <a:noFill/>
        </p:spPr>
        <p:txBody>
          <a:bodyPr wrap="square">
            <a:spAutoFit/>
          </a:bodyPr>
          <a:lstStyle/>
          <a:p>
            <a:r>
              <a:rPr lang="en-US" sz="900" dirty="0">
                <a:effectLst/>
                <a:latin typeface="Acumin Pro" panose="020B0504020202020204" pitchFamily="34" charset="0"/>
              </a:rPr>
              <a:t>Harvey, T. (2017, June 22). </a:t>
            </a:r>
            <a:r>
              <a:rPr lang="en-US" sz="900" i="1" dirty="0">
                <a:effectLst/>
                <a:latin typeface="Acumin Pro" panose="020B0504020202020204" pitchFamily="34" charset="0"/>
              </a:rPr>
              <a:t>Getting beyond the comfort zone</a:t>
            </a:r>
            <a:r>
              <a:rPr lang="en-US" sz="900" dirty="0">
                <a:effectLst/>
                <a:latin typeface="Acumin Pro" panose="020B0504020202020204" pitchFamily="34" charset="0"/>
              </a:rPr>
              <a:t>. True North Intercultural. https://www.truenorthintercultural.com/blog/getting-beyond-the-comfort-zone </a:t>
            </a:r>
          </a:p>
        </p:txBody>
      </p:sp>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456918" cy="925830"/>
            <a:chOff x="-1" y="0"/>
            <a:chExt cx="12457626"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823940" y="147565"/>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endParaRPr lang="en-US" sz="28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14" name="Picture 13">
            <a:extLst>
              <a:ext uri="{FF2B5EF4-FFF2-40B4-BE49-F238E27FC236}">
                <a16:creationId xmlns:a16="http://schemas.microsoft.com/office/drawing/2014/main" id="{B7C08957-2EA7-2760-5862-E749C9A8EF98}"/>
              </a:ext>
            </a:extLst>
          </p:cNvPr>
          <p:cNvPicPr>
            <a:picLocks noChangeAspect="1"/>
          </p:cNvPicPr>
          <p:nvPr/>
        </p:nvPicPr>
        <p:blipFill rotWithShape="1">
          <a:blip r:embed="rId5"/>
          <a:srcRect l="8452" t="4928" r="5055" b="4838"/>
          <a:stretch/>
        </p:blipFill>
        <p:spPr>
          <a:xfrm>
            <a:off x="3477846" y="1018410"/>
            <a:ext cx="5236307" cy="5477220"/>
          </a:xfrm>
          <a:prstGeom prst="rect">
            <a:avLst/>
          </a:prstGeom>
        </p:spPr>
      </p:pic>
      <p:sp>
        <p:nvSpPr>
          <p:cNvPr id="2" name="Text Box 2">
            <a:extLst>
              <a:ext uri="{FF2B5EF4-FFF2-40B4-BE49-F238E27FC236}">
                <a16:creationId xmlns:a16="http://schemas.microsoft.com/office/drawing/2014/main" id="{70F0C454-F63E-3020-997E-BFF75BF7309E}"/>
              </a:ext>
            </a:extLst>
          </p:cNvPr>
          <p:cNvSpPr txBox="1">
            <a:spLocks noChangeArrowheads="1"/>
          </p:cNvSpPr>
          <p:nvPr/>
        </p:nvSpPr>
        <p:spPr bwMode="auto">
          <a:xfrm>
            <a:off x="3900668" y="167951"/>
            <a:ext cx="8286364" cy="53557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Wheel of Emotions</a:t>
            </a:r>
            <a:endParaRPr lang="en-US" sz="28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A1E4896E-37CD-7CE6-94A7-6366049C566A}"/>
              </a:ext>
            </a:extLst>
          </p:cNvPr>
          <p:cNvSpPr txBox="1"/>
          <p:nvPr/>
        </p:nvSpPr>
        <p:spPr>
          <a:xfrm>
            <a:off x="86458" y="6057900"/>
            <a:ext cx="2733869" cy="646331"/>
          </a:xfrm>
          <a:prstGeom prst="rect">
            <a:avLst/>
          </a:prstGeom>
          <a:noFill/>
        </p:spPr>
        <p:txBody>
          <a:bodyPr wrap="square" rtlCol="0">
            <a:spAutoFit/>
          </a:bodyPr>
          <a:lstStyle/>
          <a:p>
            <a:r>
              <a:rPr lang="en-US" sz="900" b="0" i="0" dirty="0" err="1">
                <a:effectLst/>
                <a:latin typeface="Acumin Pro" panose="020B0504020202020204" pitchFamily="34" charset="0"/>
              </a:rPr>
              <a:t>Plutchik's</a:t>
            </a:r>
            <a:r>
              <a:rPr lang="en-US" sz="900" b="0" i="0" dirty="0">
                <a:effectLst/>
                <a:latin typeface="Acumin Pro" panose="020B0504020202020204" pitchFamily="34" charset="0"/>
              </a:rPr>
              <a:t> wheel of emotions: Feelings wheel. Six Seconds. (2022, July 22). https://www.6seconds.org/2022/03/13/plutchik-wheel-emotions/</a:t>
            </a:r>
            <a:endParaRPr lang="en-US" sz="900" dirty="0">
              <a:latin typeface="Acumin Pro" panose="020B0504020202020204" pitchFamily="34" charset="0"/>
            </a:endParaRPr>
          </a:p>
        </p:txBody>
      </p:sp>
    </p:spTree>
    <p:extLst>
      <p:ext uri="{BB962C8B-B14F-4D97-AF65-F5344CB8AC3E}">
        <p14:creationId xmlns:p14="http://schemas.microsoft.com/office/powerpoint/2010/main" val="229203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5920" y="167459"/>
              <a:ext cx="828683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endParaRPr lang="en-US" sz="2000" cap="all"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6" name="TextBox 5"/>
          <p:cNvSpPr txBox="1"/>
          <p:nvPr/>
        </p:nvSpPr>
        <p:spPr>
          <a:xfrm>
            <a:off x="261914" y="1137190"/>
            <a:ext cx="5373776" cy="5847755"/>
          </a:xfrm>
          <a:prstGeom prst="rect">
            <a:avLst/>
          </a:prstGeom>
          <a:noFill/>
        </p:spPr>
        <p:txBody>
          <a:bodyPr wrap="square" rtlCol="0">
            <a:spAutoFit/>
          </a:bodyPr>
          <a:lstStyle/>
          <a:p>
            <a:r>
              <a:rPr lang="en-US" sz="2200" dirty="0">
                <a:latin typeface="Acumin Pro" panose="020B0504020202020204" pitchFamily="34" charset="77"/>
                <a:ea typeface="Arial" charset="0"/>
                <a:cs typeface="Arial" charset="0"/>
              </a:rPr>
              <a:t>Think of a time you experienced the comfort zone.</a:t>
            </a:r>
            <a:br>
              <a:rPr lang="en-US" sz="2200" dirty="0">
                <a:latin typeface="Acumin Pro" panose="020B0504020202020204" pitchFamily="34" charset="77"/>
                <a:ea typeface="Arial" charset="0"/>
                <a:cs typeface="Arial" charset="0"/>
              </a:rPr>
            </a:br>
            <a:r>
              <a:rPr lang="en-US" sz="2200" dirty="0">
                <a:latin typeface="Acumin Pro" panose="020B0504020202020204" pitchFamily="34" charset="77"/>
                <a:ea typeface="Arial" charset="0"/>
                <a:cs typeface="Arial" charset="0"/>
              </a:rPr>
              <a:t> </a:t>
            </a:r>
          </a:p>
          <a:p>
            <a:pPr marL="342900" indent="-342900">
              <a:buFont typeface="Arial" panose="020B0604020202020204" pitchFamily="34" charset="0"/>
              <a:buChar char="•"/>
            </a:pPr>
            <a:r>
              <a:rPr lang="en-US" sz="2200" dirty="0">
                <a:latin typeface="Acumin Pro" panose="020B0504020202020204" pitchFamily="34" charset="77"/>
                <a:ea typeface="Arial" charset="0"/>
                <a:cs typeface="Arial" charset="0"/>
              </a:rPr>
              <a:t>Describe the comfort zone as it relates to you.</a:t>
            </a:r>
          </a:p>
          <a:p>
            <a:endParaRPr lang="en-US" sz="22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200" dirty="0">
                <a:latin typeface="Acumin Pro" panose="020B0504020202020204" pitchFamily="34" charset="77"/>
                <a:ea typeface="Arial" charset="0"/>
                <a:cs typeface="Arial" charset="0"/>
              </a:rPr>
              <a:t>What does the comfort zone feel like? Does it have a sensation? </a:t>
            </a:r>
            <a:br>
              <a:rPr lang="en-US" sz="2200" dirty="0">
                <a:latin typeface="Acumin Pro" panose="020B0504020202020204" pitchFamily="34" charset="77"/>
                <a:ea typeface="Arial" charset="0"/>
                <a:cs typeface="Arial" charset="0"/>
              </a:rPr>
            </a:br>
            <a:endParaRPr lang="en-US" sz="22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200" dirty="0">
                <a:latin typeface="Acumin Pro" panose="020B0504020202020204" pitchFamily="34" charset="77"/>
                <a:ea typeface="Arial" charset="0"/>
                <a:cs typeface="Arial" charset="0"/>
              </a:rPr>
              <a:t>What does the comfort zone look like? Does a color, shape, etc. come to mind when you think about the comfort zone?</a:t>
            </a:r>
            <a:br>
              <a:rPr lang="en-US" sz="2200" dirty="0">
                <a:latin typeface="Acumin Pro" panose="020B0504020202020204" pitchFamily="34" charset="77"/>
                <a:ea typeface="Arial" charset="0"/>
                <a:cs typeface="Arial" charset="0"/>
              </a:rPr>
            </a:br>
            <a:endParaRPr lang="en-US" sz="2200" dirty="0">
              <a:latin typeface="Acumin Pro" panose="020B0504020202020204" pitchFamily="34" charset="77"/>
              <a:ea typeface="Arial" charset="0"/>
              <a:cs typeface="Arial" charset="0"/>
            </a:endParaRPr>
          </a:p>
          <a:p>
            <a:endParaRPr lang="en-US" sz="2200" dirty="0">
              <a:latin typeface="Acumin Pro" panose="020B0504020202020204" pitchFamily="34" charset="77"/>
              <a:ea typeface="Arial" charset="0"/>
              <a:cs typeface="Arial" charset="0"/>
            </a:endParaRPr>
          </a:p>
          <a:p>
            <a:pPr marL="457200" indent="-457200">
              <a:buFont typeface="+mj-lt"/>
              <a:buAutoNum type="arabicPeriod"/>
            </a:pPr>
            <a:endParaRPr lang="en-US" sz="2200" dirty="0">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2200" dirty="0">
              <a:latin typeface="Myriad Pro" panose="020B0503030403020204" pitchFamily="34" charset="0"/>
              <a:ea typeface="Arial" charset="0"/>
              <a:cs typeface="Arial" charset="0"/>
            </a:endParaRPr>
          </a:p>
        </p:txBody>
      </p:sp>
      <p:sp>
        <p:nvSpPr>
          <p:cNvPr id="2" name="Text Box 2">
            <a:extLst>
              <a:ext uri="{FF2B5EF4-FFF2-40B4-BE49-F238E27FC236}">
                <a16:creationId xmlns:a16="http://schemas.microsoft.com/office/drawing/2014/main" id="{C25D0F1A-948B-C277-DA65-5763CD863E8A}"/>
              </a:ext>
            </a:extLst>
          </p:cNvPr>
          <p:cNvSpPr txBox="1">
            <a:spLocks noChangeArrowheads="1"/>
          </p:cNvSpPr>
          <p:nvPr/>
        </p:nvSpPr>
        <p:spPr bwMode="auto">
          <a:xfrm>
            <a:off x="3900668" y="167951"/>
            <a:ext cx="8286364" cy="53557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Comfort Zone</a:t>
            </a:r>
            <a:endParaRPr lang="en-US" sz="28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52F43F3C-E5EC-AE19-F81A-5C08B822C6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9294" y="1534844"/>
            <a:ext cx="3708947" cy="3788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804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295309" cy="925830"/>
            <a:chOff x="-1" y="0"/>
            <a:chExt cx="12296007"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662321" y="139248"/>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endParaRPr lang="en-US" sz="28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14" name="Oval 13">
            <a:extLst>
              <a:ext uri="{FF2B5EF4-FFF2-40B4-BE49-F238E27FC236}">
                <a16:creationId xmlns:a16="http://schemas.microsoft.com/office/drawing/2014/main" id="{C59414D9-6F7D-C8CE-1C96-0AF249A26B8F}"/>
              </a:ext>
            </a:extLst>
          </p:cNvPr>
          <p:cNvSpPr/>
          <p:nvPr/>
        </p:nvSpPr>
        <p:spPr>
          <a:xfrm>
            <a:off x="4479456" y="2493108"/>
            <a:ext cx="2530944" cy="24931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atin typeface="Acumin Pro" panose="020B0504020202020204" pitchFamily="34" charset="0"/>
              </a:rPr>
              <a:t>Comfort</a:t>
            </a:r>
          </a:p>
        </p:txBody>
      </p:sp>
      <p:cxnSp>
        <p:nvCxnSpPr>
          <p:cNvPr id="3" name="Straight Connector 2">
            <a:extLst>
              <a:ext uri="{FF2B5EF4-FFF2-40B4-BE49-F238E27FC236}">
                <a16:creationId xmlns:a16="http://schemas.microsoft.com/office/drawing/2014/main" id="{F28E0798-D5DD-4A47-7A7D-641A66E3C78D}"/>
              </a:ext>
            </a:extLst>
          </p:cNvPr>
          <p:cNvCxnSpPr>
            <a:cxnSpLocks/>
          </p:cNvCxnSpPr>
          <p:nvPr/>
        </p:nvCxnSpPr>
        <p:spPr>
          <a:xfrm flipH="1" flipV="1">
            <a:off x="3634154" y="2735603"/>
            <a:ext cx="969108" cy="508000"/>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71F979B-3344-0801-841D-69B40D0DBFBC}"/>
              </a:ext>
            </a:extLst>
          </p:cNvPr>
          <p:cNvCxnSpPr>
            <a:cxnSpLocks/>
          </p:cNvCxnSpPr>
          <p:nvPr/>
        </p:nvCxnSpPr>
        <p:spPr>
          <a:xfrm flipH="1">
            <a:off x="3392497" y="4112388"/>
            <a:ext cx="1148862" cy="285262"/>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87B0F1-6F0A-CEAF-91F9-EE42CDADE9A9}"/>
              </a:ext>
            </a:extLst>
          </p:cNvPr>
          <p:cNvCxnSpPr>
            <a:cxnSpLocks/>
          </p:cNvCxnSpPr>
          <p:nvPr/>
        </p:nvCxnSpPr>
        <p:spPr>
          <a:xfrm flipV="1">
            <a:off x="4994031" y="4913923"/>
            <a:ext cx="379045" cy="1017954"/>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9C97105-E458-67D4-32C7-2F9D2B0DC7B1}"/>
              </a:ext>
            </a:extLst>
          </p:cNvPr>
          <p:cNvCxnSpPr>
            <a:cxnSpLocks/>
          </p:cNvCxnSpPr>
          <p:nvPr/>
        </p:nvCxnSpPr>
        <p:spPr>
          <a:xfrm flipH="1" flipV="1">
            <a:off x="5514376" y="1608692"/>
            <a:ext cx="74246" cy="945662"/>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70DC997-FBA4-8655-F7E7-F0FB9D3A0584}"/>
              </a:ext>
            </a:extLst>
          </p:cNvPr>
          <p:cNvCxnSpPr>
            <a:cxnSpLocks/>
          </p:cNvCxnSpPr>
          <p:nvPr/>
        </p:nvCxnSpPr>
        <p:spPr>
          <a:xfrm flipH="1">
            <a:off x="6746454" y="2334338"/>
            <a:ext cx="643815" cy="707031"/>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511D54-CA78-1C6B-0AF7-51678A4051A9}"/>
              </a:ext>
            </a:extLst>
          </p:cNvPr>
          <p:cNvCxnSpPr>
            <a:cxnSpLocks/>
          </p:cNvCxnSpPr>
          <p:nvPr/>
        </p:nvCxnSpPr>
        <p:spPr>
          <a:xfrm flipH="1" flipV="1">
            <a:off x="7010400" y="3895221"/>
            <a:ext cx="1086959" cy="141644"/>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5ED8A7B-1DE7-45AE-CB08-81CD2757410D}"/>
              </a:ext>
            </a:extLst>
          </p:cNvPr>
          <p:cNvCxnSpPr>
            <a:cxnSpLocks/>
          </p:cNvCxnSpPr>
          <p:nvPr/>
        </p:nvCxnSpPr>
        <p:spPr>
          <a:xfrm flipH="1" flipV="1">
            <a:off x="6473140" y="4751755"/>
            <a:ext cx="671408" cy="844060"/>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7659366F-260B-082D-E0F0-07EE9B5F572B}"/>
              </a:ext>
            </a:extLst>
          </p:cNvPr>
          <p:cNvSpPr/>
          <p:nvPr/>
        </p:nvSpPr>
        <p:spPr>
          <a:xfrm>
            <a:off x="3065529" y="2114062"/>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9" name="Oval 28">
            <a:extLst>
              <a:ext uri="{FF2B5EF4-FFF2-40B4-BE49-F238E27FC236}">
                <a16:creationId xmlns:a16="http://schemas.microsoft.com/office/drawing/2014/main" id="{7DA226B0-DE88-F594-1B13-FEDC6B5C5FF3}"/>
              </a:ext>
            </a:extLst>
          </p:cNvPr>
          <p:cNvSpPr/>
          <p:nvPr/>
        </p:nvSpPr>
        <p:spPr>
          <a:xfrm>
            <a:off x="3042091" y="389522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30" name="Oval 29">
            <a:extLst>
              <a:ext uri="{FF2B5EF4-FFF2-40B4-BE49-F238E27FC236}">
                <a16:creationId xmlns:a16="http://schemas.microsoft.com/office/drawing/2014/main" id="{56CC9EDA-03F2-91D1-539C-8CF0F90775D2}"/>
              </a:ext>
            </a:extLst>
          </p:cNvPr>
          <p:cNvSpPr/>
          <p:nvPr/>
        </p:nvSpPr>
        <p:spPr>
          <a:xfrm>
            <a:off x="4517293" y="532136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31" name="Oval 30">
            <a:extLst>
              <a:ext uri="{FF2B5EF4-FFF2-40B4-BE49-F238E27FC236}">
                <a16:creationId xmlns:a16="http://schemas.microsoft.com/office/drawing/2014/main" id="{340663E7-0A97-7A79-3E68-445648FAAF01}"/>
              </a:ext>
            </a:extLst>
          </p:cNvPr>
          <p:cNvSpPr/>
          <p:nvPr/>
        </p:nvSpPr>
        <p:spPr>
          <a:xfrm>
            <a:off x="6643697" y="5112238"/>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32" name="Oval 31">
            <a:extLst>
              <a:ext uri="{FF2B5EF4-FFF2-40B4-BE49-F238E27FC236}">
                <a16:creationId xmlns:a16="http://schemas.microsoft.com/office/drawing/2014/main" id="{09A20701-0FD5-CF83-A78F-8BC1A2562E46}"/>
              </a:ext>
            </a:extLst>
          </p:cNvPr>
          <p:cNvSpPr/>
          <p:nvPr/>
        </p:nvSpPr>
        <p:spPr>
          <a:xfrm>
            <a:off x="7612805" y="342560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33" name="Oval 32">
            <a:extLst>
              <a:ext uri="{FF2B5EF4-FFF2-40B4-BE49-F238E27FC236}">
                <a16:creationId xmlns:a16="http://schemas.microsoft.com/office/drawing/2014/main" id="{E30D27E5-0297-5590-8FCF-061C005016DA}"/>
              </a:ext>
            </a:extLst>
          </p:cNvPr>
          <p:cNvSpPr/>
          <p:nvPr/>
        </p:nvSpPr>
        <p:spPr>
          <a:xfrm>
            <a:off x="7068361" y="169304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34" name="Oval 33">
            <a:extLst>
              <a:ext uri="{FF2B5EF4-FFF2-40B4-BE49-F238E27FC236}">
                <a16:creationId xmlns:a16="http://schemas.microsoft.com/office/drawing/2014/main" id="{883425BC-6188-FFEC-4C09-26AA28329F29}"/>
              </a:ext>
            </a:extLst>
          </p:cNvPr>
          <p:cNvSpPr/>
          <p:nvPr/>
        </p:nvSpPr>
        <p:spPr>
          <a:xfrm>
            <a:off x="5001847" y="968516"/>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36" name="Text Box 2">
            <a:extLst>
              <a:ext uri="{FF2B5EF4-FFF2-40B4-BE49-F238E27FC236}">
                <a16:creationId xmlns:a16="http://schemas.microsoft.com/office/drawing/2014/main" id="{94329FE3-FE50-B550-4EB3-9E7CAD73E250}"/>
              </a:ext>
            </a:extLst>
          </p:cNvPr>
          <p:cNvSpPr txBox="1">
            <a:spLocks noChangeArrowheads="1"/>
          </p:cNvSpPr>
          <p:nvPr/>
        </p:nvSpPr>
        <p:spPr bwMode="auto">
          <a:xfrm>
            <a:off x="3900668" y="167951"/>
            <a:ext cx="8286364" cy="53557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Comfort Zone</a:t>
            </a:r>
            <a:endParaRPr lang="en-US" sz="28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156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5920" y="167459"/>
              <a:ext cx="828683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endParaRPr lang="en-US" sz="2000" cap="all"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6" name="TextBox 5"/>
          <p:cNvSpPr txBox="1"/>
          <p:nvPr/>
        </p:nvSpPr>
        <p:spPr>
          <a:xfrm>
            <a:off x="261914" y="1137190"/>
            <a:ext cx="5933613" cy="6186309"/>
          </a:xfrm>
          <a:prstGeom prst="rect">
            <a:avLst/>
          </a:prstGeom>
          <a:noFill/>
        </p:spPr>
        <p:txBody>
          <a:bodyPr wrap="square" rtlCol="0">
            <a:spAutoFit/>
          </a:bodyPr>
          <a:lstStyle/>
          <a:p>
            <a:r>
              <a:rPr lang="en-US" sz="2200" dirty="0">
                <a:latin typeface="Acumin Pro" panose="020B0504020202020204" pitchFamily="34" charset="77"/>
                <a:ea typeface="Arial" charset="0"/>
                <a:cs typeface="Arial" charset="0"/>
              </a:rPr>
              <a:t>Think of a time you experienced the panic zone.</a:t>
            </a:r>
            <a:br>
              <a:rPr lang="en-US" sz="2200" dirty="0">
                <a:latin typeface="Acumin Pro" panose="020B0504020202020204" pitchFamily="34" charset="77"/>
                <a:ea typeface="Arial" charset="0"/>
                <a:cs typeface="Arial" charset="0"/>
              </a:rPr>
            </a:br>
            <a:r>
              <a:rPr lang="en-US" sz="2200" dirty="0">
                <a:latin typeface="Acumin Pro" panose="020B0504020202020204" pitchFamily="34" charset="77"/>
                <a:ea typeface="Arial" charset="0"/>
                <a:cs typeface="Arial" charset="0"/>
              </a:rPr>
              <a:t> </a:t>
            </a:r>
          </a:p>
          <a:p>
            <a:pPr marL="342900" indent="-342900">
              <a:buFont typeface="Arial" panose="020B0604020202020204" pitchFamily="34" charset="0"/>
              <a:buChar char="•"/>
            </a:pPr>
            <a:r>
              <a:rPr lang="en-US" sz="2200" dirty="0">
                <a:latin typeface="Acumin Pro" panose="020B0504020202020204" pitchFamily="34" charset="77"/>
                <a:ea typeface="Arial" charset="0"/>
                <a:cs typeface="Arial" charset="0"/>
              </a:rPr>
              <a:t>What circumstances led to you landing in the panic zone?</a:t>
            </a:r>
            <a:br>
              <a:rPr lang="en-US" sz="2200" dirty="0">
                <a:latin typeface="Acumin Pro" panose="020B0504020202020204" pitchFamily="34" charset="77"/>
                <a:ea typeface="Arial" charset="0"/>
                <a:cs typeface="Arial" charset="0"/>
              </a:rPr>
            </a:br>
            <a:endParaRPr lang="en-US" sz="22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200" dirty="0">
                <a:latin typeface="Acumin Pro" panose="020B0504020202020204" pitchFamily="34" charset="77"/>
                <a:ea typeface="Arial" charset="0"/>
                <a:cs typeface="Arial" charset="0"/>
              </a:rPr>
              <a:t>Describe the panic zone as it relates to you.</a:t>
            </a:r>
          </a:p>
          <a:p>
            <a:endParaRPr lang="en-US" sz="22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200" dirty="0">
                <a:latin typeface="Acumin Pro" panose="020B0504020202020204" pitchFamily="34" charset="77"/>
                <a:ea typeface="Arial" charset="0"/>
                <a:cs typeface="Arial" charset="0"/>
              </a:rPr>
              <a:t>What does the panic zone feel like? Does it have a sensation? </a:t>
            </a:r>
            <a:br>
              <a:rPr lang="en-US" sz="2200" dirty="0">
                <a:latin typeface="Acumin Pro" panose="020B0504020202020204" pitchFamily="34" charset="77"/>
                <a:ea typeface="Arial" charset="0"/>
                <a:cs typeface="Arial" charset="0"/>
              </a:rPr>
            </a:br>
            <a:endParaRPr lang="en-US" sz="22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200" dirty="0">
                <a:latin typeface="Acumin Pro" panose="020B0504020202020204" pitchFamily="34" charset="77"/>
                <a:ea typeface="Arial" charset="0"/>
                <a:cs typeface="Arial" charset="0"/>
              </a:rPr>
              <a:t>What does the panic zone look like? Does a color, shape, etc. come to mind when you think about the panic zone?</a:t>
            </a:r>
            <a:br>
              <a:rPr lang="en-US" sz="2200" dirty="0">
                <a:latin typeface="Acumin Pro" panose="020B0504020202020204" pitchFamily="34" charset="77"/>
                <a:ea typeface="Arial" charset="0"/>
                <a:cs typeface="Arial" charset="0"/>
              </a:rPr>
            </a:br>
            <a:endParaRPr lang="en-US" sz="2200" dirty="0">
              <a:latin typeface="Acumin Pro" panose="020B0504020202020204" pitchFamily="34" charset="77"/>
              <a:ea typeface="Arial" charset="0"/>
              <a:cs typeface="Arial" charset="0"/>
            </a:endParaRPr>
          </a:p>
          <a:p>
            <a:endParaRPr lang="en-US" sz="2200" dirty="0">
              <a:latin typeface="Acumin Pro" panose="020B0504020202020204" pitchFamily="34" charset="77"/>
              <a:ea typeface="Arial" charset="0"/>
              <a:cs typeface="Arial" charset="0"/>
            </a:endParaRPr>
          </a:p>
          <a:p>
            <a:pPr marL="457200" indent="-457200">
              <a:buFont typeface="+mj-lt"/>
              <a:buAutoNum type="arabicPeriod"/>
            </a:pPr>
            <a:endParaRPr lang="en-US" sz="2200" dirty="0">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2200" dirty="0">
              <a:latin typeface="Myriad Pro" panose="020B0503030403020204" pitchFamily="34" charset="0"/>
              <a:ea typeface="Arial" charset="0"/>
              <a:cs typeface="Arial" charset="0"/>
            </a:endParaRPr>
          </a:p>
        </p:txBody>
      </p:sp>
      <p:sp>
        <p:nvSpPr>
          <p:cNvPr id="5" name="Text Box 2">
            <a:extLst>
              <a:ext uri="{FF2B5EF4-FFF2-40B4-BE49-F238E27FC236}">
                <a16:creationId xmlns:a16="http://schemas.microsoft.com/office/drawing/2014/main" id="{CBDC4F15-2B4E-FCB6-A90F-34BF5BE16AD3}"/>
              </a:ext>
            </a:extLst>
          </p:cNvPr>
          <p:cNvSpPr txBox="1">
            <a:spLocks noChangeArrowheads="1"/>
          </p:cNvSpPr>
          <p:nvPr/>
        </p:nvSpPr>
        <p:spPr bwMode="auto">
          <a:xfrm>
            <a:off x="3900668" y="167951"/>
            <a:ext cx="8286364" cy="53557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Panic Zone</a:t>
            </a:r>
            <a:endParaRPr lang="en-US" sz="28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pic>
        <p:nvPicPr>
          <p:cNvPr id="11" name="Picture 2">
            <a:extLst>
              <a:ext uri="{FF2B5EF4-FFF2-40B4-BE49-F238E27FC236}">
                <a16:creationId xmlns:a16="http://schemas.microsoft.com/office/drawing/2014/main" id="{047743A2-DCF4-8E79-DCAE-5D170E0437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9294" y="1534844"/>
            <a:ext cx="3708947" cy="3788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29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295309" cy="925830"/>
            <a:chOff x="-1" y="0"/>
            <a:chExt cx="12296007"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662321" y="139248"/>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endParaRPr lang="en-US" sz="28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14" name="Oval 13">
            <a:extLst>
              <a:ext uri="{FF2B5EF4-FFF2-40B4-BE49-F238E27FC236}">
                <a16:creationId xmlns:a16="http://schemas.microsoft.com/office/drawing/2014/main" id="{C59414D9-6F7D-C8CE-1C96-0AF249A26B8F}"/>
              </a:ext>
            </a:extLst>
          </p:cNvPr>
          <p:cNvSpPr/>
          <p:nvPr/>
        </p:nvSpPr>
        <p:spPr>
          <a:xfrm>
            <a:off x="4479456" y="2493108"/>
            <a:ext cx="2530944" cy="24931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atin typeface="Acumin Pro" panose="020B0504020202020204" pitchFamily="34" charset="0"/>
              </a:rPr>
              <a:t>Panic</a:t>
            </a:r>
          </a:p>
        </p:txBody>
      </p:sp>
      <p:cxnSp>
        <p:nvCxnSpPr>
          <p:cNvPr id="2" name="Straight Connector 1">
            <a:extLst>
              <a:ext uri="{FF2B5EF4-FFF2-40B4-BE49-F238E27FC236}">
                <a16:creationId xmlns:a16="http://schemas.microsoft.com/office/drawing/2014/main" id="{A1D3512E-B7CB-BBE5-086B-AC4BD8B00B08}"/>
              </a:ext>
            </a:extLst>
          </p:cNvPr>
          <p:cNvCxnSpPr>
            <a:cxnSpLocks/>
          </p:cNvCxnSpPr>
          <p:nvPr/>
        </p:nvCxnSpPr>
        <p:spPr>
          <a:xfrm flipH="1" flipV="1">
            <a:off x="3634154" y="2735603"/>
            <a:ext cx="969108" cy="508000"/>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B3CBE098-AA28-2EE1-699A-0DA42F0BFDE2}"/>
              </a:ext>
            </a:extLst>
          </p:cNvPr>
          <p:cNvCxnSpPr>
            <a:cxnSpLocks/>
          </p:cNvCxnSpPr>
          <p:nvPr/>
        </p:nvCxnSpPr>
        <p:spPr>
          <a:xfrm flipH="1">
            <a:off x="3392497" y="4112388"/>
            <a:ext cx="1148862" cy="285262"/>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D0567F-8377-A0AC-D6FF-AFCE11B0618C}"/>
              </a:ext>
            </a:extLst>
          </p:cNvPr>
          <p:cNvCxnSpPr>
            <a:cxnSpLocks/>
          </p:cNvCxnSpPr>
          <p:nvPr/>
        </p:nvCxnSpPr>
        <p:spPr>
          <a:xfrm flipV="1">
            <a:off x="4994031" y="4913923"/>
            <a:ext cx="379045" cy="1017954"/>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0C3CE84-DBBB-0A3D-F0C9-8C0DD6BDB0F1}"/>
              </a:ext>
            </a:extLst>
          </p:cNvPr>
          <p:cNvCxnSpPr>
            <a:cxnSpLocks/>
          </p:cNvCxnSpPr>
          <p:nvPr/>
        </p:nvCxnSpPr>
        <p:spPr>
          <a:xfrm flipH="1" flipV="1">
            <a:off x="5514376" y="1608692"/>
            <a:ext cx="74246" cy="945662"/>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8BE1C9A-BB53-1CBE-4DD9-29B91751ED48}"/>
              </a:ext>
            </a:extLst>
          </p:cNvPr>
          <p:cNvCxnSpPr>
            <a:cxnSpLocks/>
          </p:cNvCxnSpPr>
          <p:nvPr/>
        </p:nvCxnSpPr>
        <p:spPr>
          <a:xfrm flipH="1">
            <a:off x="6746454" y="2334338"/>
            <a:ext cx="643815" cy="707031"/>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7007A05-90EE-950C-A499-A7482749F5C4}"/>
              </a:ext>
            </a:extLst>
          </p:cNvPr>
          <p:cNvCxnSpPr>
            <a:cxnSpLocks/>
          </p:cNvCxnSpPr>
          <p:nvPr/>
        </p:nvCxnSpPr>
        <p:spPr>
          <a:xfrm flipH="1" flipV="1">
            <a:off x="7010400" y="3895221"/>
            <a:ext cx="1086959" cy="141644"/>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26743FA-DE48-B184-65E2-27DD037C51B2}"/>
              </a:ext>
            </a:extLst>
          </p:cNvPr>
          <p:cNvCxnSpPr>
            <a:cxnSpLocks/>
          </p:cNvCxnSpPr>
          <p:nvPr/>
        </p:nvCxnSpPr>
        <p:spPr>
          <a:xfrm flipH="1" flipV="1">
            <a:off x="6473140" y="4751755"/>
            <a:ext cx="671408" cy="844060"/>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42CCC228-CEF0-C047-FFA2-DE3B391E1815}"/>
              </a:ext>
            </a:extLst>
          </p:cNvPr>
          <p:cNvSpPr/>
          <p:nvPr/>
        </p:nvSpPr>
        <p:spPr>
          <a:xfrm>
            <a:off x="3065529" y="2114062"/>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17" name="Oval 16">
            <a:extLst>
              <a:ext uri="{FF2B5EF4-FFF2-40B4-BE49-F238E27FC236}">
                <a16:creationId xmlns:a16="http://schemas.microsoft.com/office/drawing/2014/main" id="{364BFB4C-6262-8EF3-9750-0A0D84E34FAD}"/>
              </a:ext>
            </a:extLst>
          </p:cNvPr>
          <p:cNvSpPr/>
          <p:nvPr/>
        </p:nvSpPr>
        <p:spPr>
          <a:xfrm>
            <a:off x="3042091" y="389522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18" name="Oval 17">
            <a:extLst>
              <a:ext uri="{FF2B5EF4-FFF2-40B4-BE49-F238E27FC236}">
                <a16:creationId xmlns:a16="http://schemas.microsoft.com/office/drawing/2014/main" id="{5739FE18-29FC-F5AC-D334-A5C5D25B5841}"/>
              </a:ext>
            </a:extLst>
          </p:cNvPr>
          <p:cNvSpPr/>
          <p:nvPr/>
        </p:nvSpPr>
        <p:spPr>
          <a:xfrm>
            <a:off x="4517293" y="532136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19" name="Oval 18">
            <a:extLst>
              <a:ext uri="{FF2B5EF4-FFF2-40B4-BE49-F238E27FC236}">
                <a16:creationId xmlns:a16="http://schemas.microsoft.com/office/drawing/2014/main" id="{36BA5DB3-70B5-0B31-EA66-907188563106}"/>
              </a:ext>
            </a:extLst>
          </p:cNvPr>
          <p:cNvSpPr/>
          <p:nvPr/>
        </p:nvSpPr>
        <p:spPr>
          <a:xfrm>
            <a:off x="6643697" y="5112238"/>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0" name="Oval 19">
            <a:extLst>
              <a:ext uri="{FF2B5EF4-FFF2-40B4-BE49-F238E27FC236}">
                <a16:creationId xmlns:a16="http://schemas.microsoft.com/office/drawing/2014/main" id="{FB8C5DEF-45BF-7FA0-1635-7447E4A504C5}"/>
              </a:ext>
            </a:extLst>
          </p:cNvPr>
          <p:cNvSpPr/>
          <p:nvPr/>
        </p:nvSpPr>
        <p:spPr>
          <a:xfrm>
            <a:off x="7612805" y="342560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1" name="Oval 20">
            <a:extLst>
              <a:ext uri="{FF2B5EF4-FFF2-40B4-BE49-F238E27FC236}">
                <a16:creationId xmlns:a16="http://schemas.microsoft.com/office/drawing/2014/main" id="{2743FC59-C031-3790-BF3A-5FAFEBB2E306}"/>
              </a:ext>
            </a:extLst>
          </p:cNvPr>
          <p:cNvSpPr/>
          <p:nvPr/>
        </p:nvSpPr>
        <p:spPr>
          <a:xfrm>
            <a:off x="7068361" y="169304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2" name="Oval 21">
            <a:extLst>
              <a:ext uri="{FF2B5EF4-FFF2-40B4-BE49-F238E27FC236}">
                <a16:creationId xmlns:a16="http://schemas.microsoft.com/office/drawing/2014/main" id="{21F0A34D-56FA-84A1-B419-2496DA874A74}"/>
              </a:ext>
            </a:extLst>
          </p:cNvPr>
          <p:cNvSpPr/>
          <p:nvPr/>
        </p:nvSpPr>
        <p:spPr>
          <a:xfrm>
            <a:off x="5001847" y="968516"/>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4" name="Text Box 2">
            <a:extLst>
              <a:ext uri="{FF2B5EF4-FFF2-40B4-BE49-F238E27FC236}">
                <a16:creationId xmlns:a16="http://schemas.microsoft.com/office/drawing/2014/main" id="{8F331BC9-9CD0-AF14-A506-B265F9086EC0}"/>
              </a:ext>
            </a:extLst>
          </p:cNvPr>
          <p:cNvSpPr txBox="1">
            <a:spLocks noChangeArrowheads="1"/>
          </p:cNvSpPr>
          <p:nvPr/>
        </p:nvSpPr>
        <p:spPr bwMode="auto">
          <a:xfrm>
            <a:off x="3900668" y="167951"/>
            <a:ext cx="8286364" cy="53557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Panic Zone</a:t>
            </a:r>
            <a:endParaRPr lang="en-US" sz="28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977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5920" y="167459"/>
              <a:ext cx="828683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endParaRPr lang="en-US" sz="2000" cap="all"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6" name="TextBox 5"/>
          <p:cNvSpPr txBox="1"/>
          <p:nvPr/>
        </p:nvSpPr>
        <p:spPr>
          <a:xfrm>
            <a:off x="261914" y="1137190"/>
            <a:ext cx="5933613" cy="5724644"/>
          </a:xfrm>
          <a:prstGeom prst="rect">
            <a:avLst/>
          </a:prstGeom>
          <a:noFill/>
        </p:spPr>
        <p:txBody>
          <a:bodyPr wrap="square" rtlCol="0">
            <a:spAutoFit/>
          </a:bodyPr>
          <a:lstStyle/>
          <a:p>
            <a:r>
              <a:rPr lang="en-US" sz="2000" dirty="0">
                <a:latin typeface="Acumin Pro" panose="020B0504020202020204" pitchFamily="34" charset="77"/>
                <a:ea typeface="Arial" charset="0"/>
                <a:cs typeface="Arial" charset="0"/>
              </a:rPr>
              <a:t>Think of a time you experienced the learning zone.</a:t>
            </a:r>
            <a:br>
              <a:rPr lang="en-US" sz="2000" dirty="0">
                <a:latin typeface="Acumin Pro" panose="020B0504020202020204" pitchFamily="34" charset="77"/>
                <a:ea typeface="Arial" charset="0"/>
                <a:cs typeface="Arial" charset="0"/>
              </a:rPr>
            </a:br>
            <a:r>
              <a:rPr lang="en-US" sz="2000" dirty="0">
                <a:latin typeface="Acumin Pro" panose="020B0504020202020204" pitchFamily="34" charset="77"/>
                <a:ea typeface="Arial" charset="0"/>
                <a:cs typeface="Arial" charset="0"/>
              </a:rPr>
              <a:t> </a:t>
            </a:r>
          </a:p>
          <a:p>
            <a:pPr marL="342900" indent="-342900">
              <a:buFont typeface="Arial" panose="020B0604020202020204" pitchFamily="34" charset="0"/>
              <a:buChar char="•"/>
            </a:pPr>
            <a:r>
              <a:rPr lang="en-US" sz="2000" dirty="0">
                <a:latin typeface="Acumin Pro" panose="020B0504020202020204" pitchFamily="34" charset="77"/>
                <a:ea typeface="Arial" charset="0"/>
                <a:cs typeface="Arial" charset="0"/>
              </a:rPr>
              <a:t>Describe the learning zone as it relates to you.</a:t>
            </a:r>
          </a:p>
          <a:p>
            <a:endParaRPr lang="en-US" sz="20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latin typeface="Acumin Pro" panose="020B0504020202020204" pitchFamily="34" charset="77"/>
                <a:ea typeface="Arial" charset="0"/>
                <a:cs typeface="Arial" charset="0"/>
              </a:rPr>
              <a:t>What does the learning zone feel like? Does it have a sensation? </a:t>
            </a:r>
            <a:br>
              <a:rPr lang="en-US" sz="2000" dirty="0">
                <a:latin typeface="Acumin Pro" panose="020B0504020202020204" pitchFamily="34" charset="77"/>
                <a:ea typeface="Arial" charset="0"/>
                <a:cs typeface="Arial" charset="0"/>
              </a:rPr>
            </a:br>
            <a:endParaRPr lang="en-US" sz="20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latin typeface="Acumin Pro" panose="020B0504020202020204" pitchFamily="34" charset="77"/>
                <a:ea typeface="Arial" charset="0"/>
                <a:cs typeface="Arial" charset="0"/>
              </a:rPr>
              <a:t>What feelings came before landing in the learning zone? </a:t>
            </a:r>
            <a:br>
              <a:rPr lang="en-US" sz="2000" dirty="0">
                <a:latin typeface="Acumin Pro" panose="020B0504020202020204" pitchFamily="34" charset="77"/>
                <a:ea typeface="Arial" charset="0"/>
                <a:cs typeface="Arial" charset="0"/>
              </a:rPr>
            </a:br>
            <a:endParaRPr lang="en-US" sz="20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latin typeface="Acumin Pro" panose="020B0504020202020204" pitchFamily="34" charset="77"/>
                <a:ea typeface="Arial" charset="0"/>
                <a:cs typeface="Arial" charset="0"/>
              </a:rPr>
              <a:t>What feelings followed?</a:t>
            </a:r>
            <a:br>
              <a:rPr lang="en-US" sz="2000" dirty="0">
                <a:latin typeface="Acumin Pro" panose="020B0504020202020204" pitchFamily="34" charset="77"/>
                <a:ea typeface="Arial" charset="0"/>
                <a:cs typeface="Arial" charset="0"/>
              </a:rPr>
            </a:br>
            <a:endParaRPr lang="en-US" sz="2000" dirty="0">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latin typeface="Acumin Pro" panose="020B0504020202020204" pitchFamily="34" charset="77"/>
                <a:ea typeface="Arial" charset="0"/>
                <a:cs typeface="Arial" charset="0"/>
              </a:rPr>
              <a:t>What does the learning zone look like? Does a color, shape, etc. come to mind when you think about learning?</a:t>
            </a:r>
            <a:br>
              <a:rPr lang="en-US" sz="2200" dirty="0">
                <a:latin typeface="Acumin Pro" panose="020B0504020202020204" pitchFamily="34" charset="77"/>
                <a:ea typeface="Arial" charset="0"/>
                <a:cs typeface="Arial" charset="0"/>
              </a:rPr>
            </a:br>
            <a:endParaRPr lang="en-US" sz="2200" dirty="0">
              <a:latin typeface="Acumin Pro" panose="020B0504020202020204" pitchFamily="34" charset="77"/>
              <a:ea typeface="Arial" charset="0"/>
              <a:cs typeface="Arial" charset="0"/>
            </a:endParaRPr>
          </a:p>
          <a:p>
            <a:pPr marL="457200" indent="-457200">
              <a:buFont typeface="+mj-lt"/>
              <a:buAutoNum type="arabicPeriod"/>
            </a:pPr>
            <a:endParaRPr lang="en-US" sz="2200" dirty="0">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2200" dirty="0">
              <a:latin typeface="Myriad Pro" panose="020B0503030403020204" pitchFamily="34" charset="0"/>
              <a:ea typeface="Arial" charset="0"/>
              <a:cs typeface="Arial" charset="0"/>
            </a:endParaRPr>
          </a:p>
        </p:txBody>
      </p:sp>
      <p:pic>
        <p:nvPicPr>
          <p:cNvPr id="2" name="Picture 2">
            <a:extLst>
              <a:ext uri="{FF2B5EF4-FFF2-40B4-BE49-F238E27FC236}">
                <a16:creationId xmlns:a16="http://schemas.microsoft.com/office/drawing/2014/main" id="{EA0AF150-5409-051C-7B76-ABBEA58D3E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9294" y="1534844"/>
            <a:ext cx="3708947" cy="3788311"/>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a:extLst>
              <a:ext uri="{FF2B5EF4-FFF2-40B4-BE49-F238E27FC236}">
                <a16:creationId xmlns:a16="http://schemas.microsoft.com/office/drawing/2014/main" id="{A8FAB358-CFAC-4942-6E22-521728372018}"/>
              </a:ext>
            </a:extLst>
          </p:cNvPr>
          <p:cNvSpPr txBox="1">
            <a:spLocks noChangeArrowheads="1"/>
          </p:cNvSpPr>
          <p:nvPr/>
        </p:nvSpPr>
        <p:spPr bwMode="auto">
          <a:xfrm>
            <a:off x="3900668" y="167951"/>
            <a:ext cx="8286364" cy="53557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Learning Zone</a:t>
            </a:r>
            <a:endParaRPr lang="en-US" sz="28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7431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295309" cy="925830"/>
            <a:chOff x="-1" y="0"/>
            <a:chExt cx="12296007"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662321" y="139248"/>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endParaRPr lang="en-US" sz="28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14" name="Oval 13">
            <a:extLst>
              <a:ext uri="{FF2B5EF4-FFF2-40B4-BE49-F238E27FC236}">
                <a16:creationId xmlns:a16="http://schemas.microsoft.com/office/drawing/2014/main" id="{C59414D9-6F7D-C8CE-1C96-0AF249A26B8F}"/>
              </a:ext>
            </a:extLst>
          </p:cNvPr>
          <p:cNvSpPr/>
          <p:nvPr/>
        </p:nvSpPr>
        <p:spPr>
          <a:xfrm>
            <a:off x="4479456" y="2493108"/>
            <a:ext cx="2530944" cy="24931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atin typeface="Acumin Pro" panose="020B0504020202020204" pitchFamily="34" charset="0"/>
              </a:rPr>
              <a:t>Learning</a:t>
            </a:r>
          </a:p>
        </p:txBody>
      </p:sp>
      <p:cxnSp>
        <p:nvCxnSpPr>
          <p:cNvPr id="2" name="Straight Connector 1">
            <a:extLst>
              <a:ext uri="{FF2B5EF4-FFF2-40B4-BE49-F238E27FC236}">
                <a16:creationId xmlns:a16="http://schemas.microsoft.com/office/drawing/2014/main" id="{3A8836EE-E887-E40D-FAE5-3109C1F44C51}"/>
              </a:ext>
            </a:extLst>
          </p:cNvPr>
          <p:cNvCxnSpPr>
            <a:cxnSpLocks/>
          </p:cNvCxnSpPr>
          <p:nvPr/>
        </p:nvCxnSpPr>
        <p:spPr>
          <a:xfrm flipH="1" flipV="1">
            <a:off x="3634154" y="2735603"/>
            <a:ext cx="969108" cy="508000"/>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8F1A2829-8AD4-D812-9A2F-B606BD60697E}"/>
              </a:ext>
            </a:extLst>
          </p:cNvPr>
          <p:cNvCxnSpPr>
            <a:cxnSpLocks/>
          </p:cNvCxnSpPr>
          <p:nvPr/>
        </p:nvCxnSpPr>
        <p:spPr>
          <a:xfrm flipH="1">
            <a:off x="3392497" y="4112388"/>
            <a:ext cx="1148862" cy="285262"/>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7CE6ED2-ED4A-9A9B-CA32-67FA8CB0FA1E}"/>
              </a:ext>
            </a:extLst>
          </p:cNvPr>
          <p:cNvCxnSpPr>
            <a:cxnSpLocks/>
          </p:cNvCxnSpPr>
          <p:nvPr/>
        </p:nvCxnSpPr>
        <p:spPr>
          <a:xfrm flipV="1">
            <a:off x="4994031" y="4913923"/>
            <a:ext cx="379045" cy="1017954"/>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015FF8A-4494-151D-F18A-5E40A19AEE14}"/>
              </a:ext>
            </a:extLst>
          </p:cNvPr>
          <p:cNvCxnSpPr>
            <a:cxnSpLocks/>
          </p:cNvCxnSpPr>
          <p:nvPr/>
        </p:nvCxnSpPr>
        <p:spPr>
          <a:xfrm flipH="1" flipV="1">
            <a:off x="5514376" y="1608692"/>
            <a:ext cx="74246" cy="945662"/>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7E13F28-E7C7-2139-F260-6C1B4A97643F}"/>
              </a:ext>
            </a:extLst>
          </p:cNvPr>
          <p:cNvCxnSpPr>
            <a:cxnSpLocks/>
          </p:cNvCxnSpPr>
          <p:nvPr/>
        </p:nvCxnSpPr>
        <p:spPr>
          <a:xfrm flipH="1">
            <a:off x="6746454" y="2334338"/>
            <a:ext cx="643815" cy="707031"/>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8213F6A-3A65-3574-F229-07C9E17FB0CA}"/>
              </a:ext>
            </a:extLst>
          </p:cNvPr>
          <p:cNvCxnSpPr>
            <a:cxnSpLocks/>
          </p:cNvCxnSpPr>
          <p:nvPr/>
        </p:nvCxnSpPr>
        <p:spPr>
          <a:xfrm flipH="1" flipV="1">
            <a:off x="7010400" y="3895221"/>
            <a:ext cx="1086959" cy="141644"/>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6C81BD3-5141-D13F-E13E-71599791B038}"/>
              </a:ext>
            </a:extLst>
          </p:cNvPr>
          <p:cNvCxnSpPr>
            <a:cxnSpLocks/>
          </p:cNvCxnSpPr>
          <p:nvPr/>
        </p:nvCxnSpPr>
        <p:spPr>
          <a:xfrm flipH="1" flipV="1">
            <a:off x="6473140" y="4751755"/>
            <a:ext cx="671408" cy="844060"/>
          </a:xfrm>
          <a:prstGeom prst="line">
            <a:avLst/>
          </a:prstGeom>
          <a:ln w="76200">
            <a:solidFill>
              <a:srgbClr val="85A0C7"/>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9CF29992-1685-5759-1C17-F174775E1F56}"/>
              </a:ext>
            </a:extLst>
          </p:cNvPr>
          <p:cNvSpPr/>
          <p:nvPr/>
        </p:nvSpPr>
        <p:spPr>
          <a:xfrm>
            <a:off x="3065529" y="2114062"/>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17" name="Oval 16">
            <a:extLst>
              <a:ext uri="{FF2B5EF4-FFF2-40B4-BE49-F238E27FC236}">
                <a16:creationId xmlns:a16="http://schemas.microsoft.com/office/drawing/2014/main" id="{0B1B7E56-B07B-8A08-4FA4-1F567F0E701A}"/>
              </a:ext>
            </a:extLst>
          </p:cNvPr>
          <p:cNvSpPr/>
          <p:nvPr/>
        </p:nvSpPr>
        <p:spPr>
          <a:xfrm>
            <a:off x="3042091" y="389522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18" name="Oval 17">
            <a:extLst>
              <a:ext uri="{FF2B5EF4-FFF2-40B4-BE49-F238E27FC236}">
                <a16:creationId xmlns:a16="http://schemas.microsoft.com/office/drawing/2014/main" id="{4038FF99-E32B-ADC6-CF64-411F2FB80958}"/>
              </a:ext>
            </a:extLst>
          </p:cNvPr>
          <p:cNvSpPr/>
          <p:nvPr/>
        </p:nvSpPr>
        <p:spPr>
          <a:xfrm>
            <a:off x="4517293" y="532136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19" name="Oval 18">
            <a:extLst>
              <a:ext uri="{FF2B5EF4-FFF2-40B4-BE49-F238E27FC236}">
                <a16:creationId xmlns:a16="http://schemas.microsoft.com/office/drawing/2014/main" id="{BA610122-FBC9-E0B1-78C7-F3CBDDFD6BA4}"/>
              </a:ext>
            </a:extLst>
          </p:cNvPr>
          <p:cNvSpPr/>
          <p:nvPr/>
        </p:nvSpPr>
        <p:spPr>
          <a:xfrm>
            <a:off x="6643697" y="5112238"/>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0" name="Oval 19">
            <a:extLst>
              <a:ext uri="{FF2B5EF4-FFF2-40B4-BE49-F238E27FC236}">
                <a16:creationId xmlns:a16="http://schemas.microsoft.com/office/drawing/2014/main" id="{7076C121-3845-9A3D-3757-76F0617A85D4}"/>
              </a:ext>
            </a:extLst>
          </p:cNvPr>
          <p:cNvSpPr/>
          <p:nvPr/>
        </p:nvSpPr>
        <p:spPr>
          <a:xfrm>
            <a:off x="7612805" y="342560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1" name="Oval 20">
            <a:extLst>
              <a:ext uri="{FF2B5EF4-FFF2-40B4-BE49-F238E27FC236}">
                <a16:creationId xmlns:a16="http://schemas.microsoft.com/office/drawing/2014/main" id="{738BD8E4-F2CF-041B-FBD1-906285EF1AEA}"/>
              </a:ext>
            </a:extLst>
          </p:cNvPr>
          <p:cNvSpPr/>
          <p:nvPr/>
        </p:nvSpPr>
        <p:spPr>
          <a:xfrm>
            <a:off x="7068361" y="1693041"/>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2" name="Oval 21">
            <a:extLst>
              <a:ext uri="{FF2B5EF4-FFF2-40B4-BE49-F238E27FC236}">
                <a16:creationId xmlns:a16="http://schemas.microsoft.com/office/drawing/2014/main" id="{0869FAAE-46CB-5A2F-311C-73E8CE6F77ED}"/>
              </a:ext>
            </a:extLst>
          </p:cNvPr>
          <p:cNvSpPr/>
          <p:nvPr/>
        </p:nvSpPr>
        <p:spPr>
          <a:xfrm>
            <a:off x="5001847" y="968516"/>
            <a:ext cx="969108" cy="945662"/>
          </a:xfrm>
          <a:prstGeom prst="ellipse">
            <a:avLst/>
          </a:prstGeom>
          <a:solidFill>
            <a:srgbClr val="85A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Acumin Pro" panose="020B0504020202020204" pitchFamily="34" charset="0"/>
              </a:rPr>
              <a:t>?</a:t>
            </a:r>
          </a:p>
        </p:txBody>
      </p:sp>
      <p:sp>
        <p:nvSpPr>
          <p:cNvPr id="24" name="Text Box 2">
            <a:extLst>
              <a:ext uri="{FF2B5EF4-FFF2-40B4-BE49-F238E27FC236}">
                <a16:creationId xmlns:a16="http://schemas.microsoft.com/office/drawing/2014/main" id="{EA8CD228-80E4-2F44-CD76-F3E56D2AF9A0}"/>
              </a:ext>
            </a:extLst>
          </p:cNvPr>
          <p:cNvSpPr txBox="1">
            <a:spLocks noChangeArrowheads="1"/>
          </p:cNvSpPr>
          <p:nvPr/>
        </p:nvSpPr>
        <p:spPr bwMode="auto">
          <a:xfrm>
            <a:off x="3900668" y="167951"/>
            <a:ext cx="8286364" cy="53557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Learning Zone</a:t>
            </a:r>
            <a:endParaRPr lang="en-US" sz="2800" dirty="0">
              <a:solidFill>
                <a:schemeClr val="bg1"/>
              </a:solidFill>
              <a:effectLst/>
              <a:latin typeface="Acumin Pro" panose="020B0504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3220973"/>
      </p:ext>
    </p:extLst>
  </p:cSld>
  <p:clrMapOvr>
    <a:masterClrMapping/>
  </p:clrMapOvr>
</p:sld>
</file>

<file path=ppt/theme/theme1.xml><?xml version="1.0" encoding="utf-8"?>
<a:theme xmlns:a="http://schemas.openxmlformats.org/drawingml/2006/main" name="Office Theme">
  <a:themeElements>
    <a:clrScheme name="HubICL">
      <a:dk1>
        <a:srgbClr val="495357"/>
      </a:dk1>
      <a:lt1>
        <a:sysClr val="window" lastClr="FFFFFF"/>
      </a:lt1>
      <a:dk2>
        <a:srgbClr val="6A7275"/>
      </a:dk2>
      <a:lt2>
        <a:srgbClr val="E1EDFF"/>
      </a:lt2>
      <a:accent1>
        <a:srgbClr val="80AAF5"/>
      </a:accent1>
      <a:accent2>
        <a:srgbClr val="A6C2F4"/>
      </a:accent2>
      <a:accent3>
        <a:srgbClr val="9AAFCF"/>
      </a:accent3>
      <a:accent4>
        <a:srgbClr val="85A0C7"/>
      </a:accent4>
      <a:accent5>
        <a:srgbClr val="739DDE"/>
      </a:accent5>
      <a:accent6>
        <a:srgbClr val="F580E5"/>
      </a:accent6>
      <a:hlink>
        <a:srgbClr val="80F591"/>
      </a:hlink>
      <a:folHlink>
        <a:srgbClr val="F5CB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14031</TotalTime>
  <Words>471</Words>
  <Application>Microsoft Office PowerPoint</Application>
  <PresentationFormat>Widescreen</PresentationFormat>
  <Paragraphs>68</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Acumin Pro</vt:lpstr>
      <vt:lpstr>Arial</vt:lpstr>
      <vt:lpstr>Calibri</vt:lpstr>
      <vt:lpstr>Calibri Light</vt:lpstr>
      <vt:lpstr>Myriad Pro</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Patton, Kelsey Elizabeth</cp:lastModifiedBy>
  <cp:revision>141</cp:revision>
  <dcterms:created xsi:type="dcterms:W3CDTF">2018-08-27T14:09:00Z</dcterms:created>
  <dcterms:modified xsi:type="dcterms:W3CDTF">2022-10-12T03:56:18Z</dcterms:modified>
</cp:coreProperties>
</file>